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Inter SemiBold"/>
      <p:regular r:id="rId15"/>
      <p:bold r:id="rId16"/>
    </p:embeddedFont>
    <p:embeddedFont>
      <p:font typeface="Gothic A1 SemiBold"/>
      <p:regular r:id="rId17"/>
      <p:bold r:id="rId18"/>
    </p:embeddedFont>
    <p:embeddedFont>
      <p:font typeface="Gothic A1"/>
      <p:regular r:id="rId19"/>
      <p:bold r:id="rId20"/>
    </p:embeddedFont>
    <p:embeddedFont>
      <p:font typeface="Gothic A1 Medium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thicA1-bold.fntdata"/><Relationship Id="rId11" Type="http://schemas.openxmlformats.org/officeDocument/2006/relationships/slide" Target="slides/slide6.xml"/><Relationship Id="rId22" Type="http://schemas.openxmlformats.org/officeDocument/2006/relationships/font" Target="fonts/GothicA1Medium-bold.fntdata"/><Relationship Id="rId10" Type="http://schemas.openxmlformats.org/officeDocument/2006/relationships/slide" Target="slides/slide5.xml"/><Relationship Id="rId21" Type="http://schemas.openxmlformats.org/officeDocument/2006/relationships/font" Target="fonts/GothicA1Medium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nterSemiBold-regular.fntdata"/><Relationship Id="rId14" Type="http://schemas.openxmlformats.org/officeDocument/2006/relationships/slide" Target="slides/slide9.xml"/><Relationship Id="rId17" Type="http://schemas.openxmlformats.org/officeDocument/2006/relationships/font" Target="fonts/GothicA1SemiBold-regular.fntdata"/><Relationship Id="rId16" Type="http://schemas.openxmlformats.org/officeDocument/2006/relationships/font" Target="fonts/InterSemiBold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thicA1-regular.fntdata"/><Relationship Id="rId6" Type="http://schemas.openxmlformats.org/officeDocument/2006/relationships/slide" Target="slides/slide1.xml"/><Relationship Id="rId18" Type="http://schemas.openxmlformats.org/officeDocument/2006/relationships/font" Target="fonts/GothicA1Semi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4.png>
</file>

<file path=ppt/media/image5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36" name="Google Shape;3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47" name="Google Shape;4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de19cf19f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2de19cf19f4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de19cf19f4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de19cf19f4_0_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9" name="Google Shape;99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de19cf19f4_0_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7" name="Google Shape;107;g2de19cf19f4_0_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de19cf19f4_0_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4" name="Google Shape;114;g2de19cf19f4_0_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21" name="Google Shape;121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jpg"/><Relationship Id="rId4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jpg"/><Relationship Id="rId4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맞춤 레이아웃 4">
  <p:cSld name="CUSTOM_3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50" y="-6928"/>
            <a:ext cx="9143999" cy="5150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맞춤 레이아웃 1">
  <p:cSld name="CUSTOM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 rotWithShape="1">
          <a:blip r:embed="rId2">
            <a:alphaModFix/>
          </a:blip>
          <a:srcRect b="48090" l="0" r="0" t="31566"/>
          <a:stretch/>
        </p:blipFill>
        <p:spPr>
          <a:xfrm>
            <a:off x="6150" y="-6925"/>
            <a:ext cx="9143999" cy="104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5600" y="155175"/>
            <a:ext cx="947400" cy="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/>
        </p:nvSpPr>
        <p:spPr>
          <a:xfrm>
            <a:off x="8504009" y="4899301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22850" spcFirstLastPara="1" rIns="22850" wrap="square" tIns="2285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ko-KR" sz="600" u="none" cap="none" strike="noStrike">
                <a:solidFill>
                  <a:srgbClr val="000000"/>
                </a:solidFill>
                <a:latin typeface="Gothic A1"/>
                <a:ea typeface="Gothic A1"/>
                <a:cs typeface="Gothic A1"/>
                <a:sym typeface="Gothic A1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맞춤 레이아웃 2">
  <p:cSld name="CUSTOM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2" id="16" name="Google Shape;1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5763" y="1038225"/>
            <a:ext cx="8377238" cy="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4"/>
          <p:cNvPicPr preferRelativeResize="0"/>
          <p:nvPr/>
        </p:nvPicPr>
        <p:blipFill rotWithShape="1">
          <a:blip r:embed="rId3">
            <a:alphaModFix/>
          </a:blip>
          <a:srcRect b="81933" l="0" r="0" t="16302"/>
          <a:stretch/>
        </p:blipFill>
        <p:spPr>
          <a:xfrm>
            <a:off x="6150" y="-6925"/>
            <a:ext cx="9143999" cy="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600" y="231375"/>
            <a:ext cx="947400" cy="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/>
        </p:nvSpPr>
        <p:spPr>
          <a:xfrm>
            <a:off x="8504009" y="4899301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22850" spcFirstLastPara="1" rIns="22850" wrap="square" tIns="2285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ko-KR" sz="600" u="none" cap="none" strike="noStrike">
                <a:solidFill>
                  <a:srgbClr val="000000"/>
                </a:solidFill>
                <a:latin typeface="Gothic A1"/>
                <a:ea typeface="Gothic A1"/>
                <a:cs typeface="Gothic A1"/>
                <a:sym typeface="Gothic A1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맞춤 레이아웃 2 1">
  <p:cSld name="CUSTOM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1" id="21" name="Google Shape;21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5763" y="1300163"/>
            <a:ext cx="8377238" cy="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5"/>
          <p:cNvPicPr preferRelativeResize="0"/>
          <p:nvPr/>
        </p:nvPicPr>
        <p:blipFill rotWithShape="1">
          <a:blip r:embed="rId3">
            <a:alphaModFix/>
          </a:blip>
          <a:srcRect b="81933" l="0" r="0" t="16302"/>
          <a:stretch/>
        </p:blipFill>
        <p:spPr>
          <a:xfrm>
            <a:off x="6150" y="-6925"/>
            <a:ext cx="9143999" cy="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600" y="231375"/>
            <a:ext cx="947400" cy="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/>
        </p:nvSpPr>
        <p:spPr>
          <a:xfrm>
            <a:off x="8504009" y="4899301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22850" spcFirstLastPara="1" rIns="22850" wrap="square" tIns="2285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ko-KR" sz="600" u="none" cap="none" strike="noStrike">
                <a:solidFill>
                  <a:srgbClr val="000000"/>
                </a:solidFill>
                <a:latin typeface="Gothic A1"/>
                <a:ea typeface="Gothic A1"/>
                <a:cs typeface="Gothic A1"/>
                <a:sym typeface="Gothic A1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맞춤 레이아웃 3">
  <p:cSld name="CUSTOM_2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/>
          <p:cNvPicPr preferRelativeResize="0"/>
          <p:nvPr/>
        </p:nvPicPr>
        <p:blipFill rotWithShape="1">
          <a:blip r:embed="rId2">
            <a:alphaModFix/>
          </a:blip>
          <a:srcRect b="48328" l="0" r="0" t="44458"/>
          <a:stretch/>
        </p:blipFill>
        <p:spPr>
          <a:xfrm>
            <a:off x="6150" y="-6925"/>
            <a:ext cx="9143999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2" id="27" name="Google Shape;2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290638"/>
            <a:ext cx="8382000" cy="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600" y="46500"/>
            <a:ext cx="947400" cy="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/>
        </p:nvSpPr>
        <p:spPr>
          <a:xfrm>
            <a:off x="8504009" y="4899301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22850" spcFirstLastPara="1" rIns="22850" wrap="square" tIns="2285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ko-KR" sz="600" u="none" cap="none" strike="noStrike">
                <a:solidFill>
                  <a:srgbClr val="000000"/>
                </a:solidFill>
                <a:latin typeface="Gothic A1"/>
                <a:ea typeface="Gothic A1"/>
                <a:cs typeface="Gothic A1"/>
                <a:sym typeface="Gothic A1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1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4419600" y="4630341"/>
            <a:ext cx="21336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22850" spcFirstLastPara="1" rIns="22850" wrap="square" tIns="2285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32" name="Google Shape;3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7"/>
          <p:cNvPicPr preferRelativeResize="0"/>
          <p:nvPr/>
        </p:nvPicPr>
        <p:blipFill rotWithShape="1">
          <a:blip r:embed="rId3">
            <a:alphaModFix/>
          </a:blip>
          <a:srcRect b="8807" l="0" r="0" t="8799"/>
          <a:stretch/>
        </p:blipFill>
        <p:spPr>
          <a:xfrm>
            <a:off x="8420100" y="319088"/>
            <a:ext cx="557212" cy="12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69056"/>
            <a:ext cx="8229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22850" spcFirstLastPara="1" rIns="22850" wrap="square" tIns="228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None/>
              <a:defRPr b="0" i="0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None/>
              <a:defRPr b="0" i="0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None/>
              <a:defRPr b="0" i="0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None/>
              <a:defRPr b="0" i="0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None/>
              <a:defRPr b="0" i="0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None/>
              <a:defRPr b="0" i="0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None/>
              <a:defRPr b="0" i="0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None/>
              <a:defRPr b="0" i="0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None/>
              <a:defRPr b="0" i="0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22850" spcFirstLastPara="1" rIns="22850" wrap="square" tIns="22850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419600" y="4630341"/>
            <a:ext cx="21336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22850" spcFirstLastPara="1" rIns="22850" wrap="square" tIns="228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 sz="7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/>
        </p:nvSpPr>
        <p:spPr>
          <a:xfrm>
            <a:off x="638163" y="2498281"/>
            <a:ext cx="2995800" cy="5724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E6E9FF"/>
              </a:buClr>
              <a:buSzPts val="1100"/>
              <a:buFont typeface="Gothic A1"/>
              <a:buNone/>
            </a:pPr>
            <a:r>
              <a:rPr b="1" i="0" lang="ko-KR" sz="1200" u="none" cap="none" strike="noStrik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서강인</a:t>
            </a:r>
            <a:endParaRPr b="1" i="0" sz="1200" u="none" cap="none" strike="noStrike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E6E9FF"/>
              </a:buClr>
              <a:buSzPts val="1100"/>
              <a:buFont typeface="Gothic A1"/>
              <a:buNone/>
            </a:pPr>
            <a:r>
              <a:rPr b="1" i="0" lang="ko-KR" sz="1200" u="none" cap="none" strike="noStrik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한국무역보험공사</a:t>
            </a:r>
            <a:endParaRPr b="1" i="0" sz="1200" u="none" cap="none" strike="noStrike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39" name="Google Shape;39;p8"/>
          <p:cNvSpPr txBox="1"/>
          <p:nvPr/>
        </p:nvSpPr>
        <p:spPr>
          <a:xfrm>
            <a:off x="561975" y="1069338"/>
            <a:ext cx="80130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ko-KR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자소설 Factory</a:t>
            </a:r>
            <a:endParaRPr b="1" i="0" sz="3000" u="none" cap="none" strike="noStrike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4271775" y="4572750"/>
            <a:ext cx="4303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lt2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 © 2024 All rights reserved by Upstage X SEOUL NATIONAL UNIVERSITY </a:t>
            </a:r>
            <a:endParaRPr b="0" i="0" sz="800" u="none" cap="none" strike="noStrike">
              <a:solidFill>
                <a:schemeClr val="lt2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cxnSp>
        <p:nvCxnSpPr>
          <p:cNvPr id="41" name="Google Shape;41;p8"/>
          <p:cNvCxnSpPr/>
          <p:nvPr/>
        </p:nvCxnSpPr>
        <p:spPr>
          <a:xfrm>
            <a:off x="560850" y="2345825"/>
            <a:ext cx="8052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2" name="Google Shape;42;p8"/>
          <p:cNvPicPr preferRelativeResize="0"/>
          <p:nvPr/>
        </p:nvPicPr>
        <p:blipFill rotWithShape="1">
          <a:blip r:embed="rId3">
            <a:alphaModFix/>
          </a:blip>
          <a:srcRect b="0" l="0" r="51145" t="0"/>
          <a:stretch/>
        </p:blipFill>
        <p:spPr>
          <a:xfrm>
            <a:off x="638175" y="4572750"/>
            <a:ext cx="928449" cy="21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17406" y="419700"/>
            <a:ext cx="1463494" cy="40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29000" y="4596300"/>
            <a:ext cx="835581" cy="19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ED0FF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/>
        </p:nvSpPr>
        <p:spPr>
          <a:xfrm>
            <a:off x="392138" y="423388"/>
            <a:ext cx="4086300" cy="6324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95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nter SemiBold"/>
              <a:buNone/>
            </a:pPr>
            <a:r>
              <a:rPr b="0" i="0" lang="ko-KR" sz="30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Contents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9"/>
          <p:cNvSpPr txBox="1"/>
          <p:nvPr/>
        </p:nvSpPr>
        <p:spPr>
          <a:xfrm>
            <a:off x="2113673" y="1329650"/>
            <a:ext cx="3840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thic A1 Medium"/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01 팀 및 팀원 소개</a:t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thic A1 Medium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02 프로젝트 개요</a:t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03 프로젝트 아키텍쳐 소개</a:t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04 데모 시연 및 PoC 소개</a:t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05 결론</a:t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cxnSp>
        <p:nvCxnSpPr>
          <p:cNvPr id="51" name="Google Shape;51;p9"/>
          <p:cNvCxnSpPr/>
          <p:nvPr/>
        </p:nvCxnSpPr>
        <p:spPr>
          <a:xfrm>
            <a:off x="5401975" y="1312475"/>
            <a:ext cx="0" cy="274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" name="Google Shape;52;p9"/>
          <p:cNvSpPr txBox="1"/>
          <p:nvPr/>
        </p:nvSpPr>
        <p:spPr>
          <a:xfrm>
            <a:off x="5493648" y="1334825"/>
            <a:ext cx="3507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</a:t>
            </a:r>
            <a:r>
              <a:rPr lang="ko-KR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3</a:t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</a:t>
            </a:r>
            <a:r>
              <a:rPr lang="ko-KR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4</a:t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</a:t>
            </a:r>
            <a:r>
              <a:rPr lang="ko-KR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5</a:t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</a:t>
            </a:r>
            <a:r>
              <a:rPr lang="ko-KR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6</a:t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00</a:t>
            </a:r>
            <a:endParaRPr b="0" i="0" sz="1200" u="none" cap="none" strike="noStrike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pic>
        <p:nvPicPr>
          <p:cNvPr id="53" name="Google Shape;5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2699" y="379725"/>
            <a:ext cx="1248325" cy="34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>
            <a:off x="387313" y="490538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(팀/ 팀원 소개)</a:t>
            </a:r>
            <a:endParaRPr b="1" sz="2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59" name="Google Shape;59;p10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" name="Google Shape;60;p10"/>
          <p:cNvSpPr txBox="1"/>
          <p:nvPr/>
        </p:nvSpPr>
        <p:spPr>
          <a:xfrm>
            <a:off x="387325" y="1314550"/>
            <a:ext cx="84129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6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한국무역보험공사 (Ksure)</a:t>
            </a:r>
            <a:endParaRPr b="1" sz="160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200"/>
              <a:buFont typeface="Gothic A1"/>
              <a:buChar char="●"/>
            </a:pPr>
            <a:r>
              <a:rPr lang="ko-KR" sz="12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수출거래에서 발생하는 대금 미회수 위험을 담보하는 무역보험을 운영하는 공기업</a:t>
            </a:r>
            <a:endParaRPr sz="12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200"/>
              <a:buFont typeface="Gothic A1"/>
              <a:buChar char="●"/>
            </a:pPr>
            <a:r>
              <a:rPr lang="ko-KR" sz="12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보험 약관, 내부 규정 등을 LLM을 활용하여 확인하는 내부서비스 Pilot 프로젝트 진행</a:t>
            </a:r>
            <a:endParaRPr sz="12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팀원 : 김성훈, 양성암, 최성민, 서강인</a:t>
            </a:r>
            <a:endParaRPr sz="12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200"/>
              <a:buFont typeface="Gothic A1"/>
              <a:buChar char="●"/>
            </a:pPr>
            <a:r>
              <a:rPr lang="ko-KR" sz="12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정보화 개발 / 기획 / 운영(데이터)</a:t>
            </a:r>
            <a:endParaRPr sz="12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61" name="Google Shape;61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5000" y="1666875"/>
            <a:ext cx="2285214" cy="2302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/>
        </p:nvSpPr>
        <p:spPr>
          <a:xfrm>
            <a:off x="387325" y="1314550"/>
            <a:ext cx="84129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6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자소설 Factory</a:t>
            </a:r>
            <a:endParaRPr sz="16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ko-KR" sz="12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딱히 쓸말도 없고, 시간도 촉박한 자기소개서 초안 작성 AI 개발!</a:t>
            </a:r>
            <a:endParaRPr sz="12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67" name="Google Shape;67;p11"/>
          <p:cNvSpPr txBox="1"/>
          <p:nvPr/>
        </p:nvSpPr>
        <p:spPr>
          <a:xfrm>
            <a:off x="387313" y="591613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프로젝트 개요</a:t>
            </a:r>
            <a:endParaRPr b="1" sz="2000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68" name="Google Shape;68;p11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9" name="Google Shape;6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6150" y="1062925"/>
            <a:ext cx="3958335" cy="361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/>
          <p:nvPr/>
        </p:nvSpPr>
        <p:spPr>
          <a:xfrm>
            <a:off x="387313" y="591613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-KR" sz="200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프로젝트 아키텍처 소개</a:t>
            </a:r>
            <a:endParaRPr b="1" i="0" sz="2000" u="none" cap="none" strike="noStrike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75" name="Google Shape;75;p12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6" name="Google Shape;76;p12"/>
          <p:cNvGrpSpPr/>
          <p:nvPr/>
        </p:nvGrpSpPr>
        <p:grpSpPr>
          <a:xfrm>
            <a:off x="926071" y="1844740"/>
            <a:ext cx="6730997" cy="2157602"/>
            <a:chOff x="952550" y="2862420"/>
            <a:chExt cx="6730997" cy="2157602"/>
          </a:xfrm>
        </p:grpSpPr>
        <p:sp>
          <p:nvSpPr>
            <p:cNvPr id="77" name="Google Shape;77;p12"/>
            <p:cNvSpPr/>
            <p:nvPr/>
          </p:nvSpPr>
          <p:spPr>
            <a:xfrm>
              <a:off x="952550" y="2862420"/>
              <a:ext cx="1572900" cy="2157602"/>
            </a:xfrm>
            <a:prstGeom prst="roundRect">
              <a:avLst>
                <a:gd fmla="val 7344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991427" y="3223162"/>
              <a:ext cx="1492341" cy="3567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ko-KR" sz="1200" u="none" cap="none" strike="noStrike">
                  <a:solidFill>
                    <a:srgbClr val="000000"/>
                  </a:solidFill>
                  <a:latin typeface="Gothic A1"/>
                  <a:ea typeface="Gothic A1"/>
                  <a:cs typeface="Gothic A1"/>
                  <a:sym typeface="Gothic A1"/>
                </a:rPr>
                <a:t>회사 정보 (</a:t>
              </a:r>
              <a:r>
                <a:rPr lang="ko-KR" sz="1200">
                  <a:latin typeface="Gothic A1"/>
                  <a:ea typeface="Gothic A1"/>
                  <a:cs typeface="Gothic A1"/>
                  <a:sym typeface="Gothic A1"/>
                </a:rPr>
                <a:t>URL)</a:t>
              </a:r>
              <a:endParaRPr b="0" i="0" sz="1200" u="none" cap="none" strike="noStrike">
                <a:solidFill>
                  <a:srgbClr val="000000"/>
                </a:solidFill>
                <a:latin typeface="Gothic A1"/>
                <a:ea typeface="Gothic A1"/>
                <a:cs typeface="Gothic A1"/>
                <a:sym typeface="Gothic A1"/>
              </a:endParaRPr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989691" y="3651870"/>
              <a:ext cx="1494077" cy="3567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ko-KR" sz="1200" u="none" cap="none" strike="noStrike">
                  <a:solidFill>
                    <a:srgbClr val="000000"/>
                  </a:solidFill>
                  <a:latin typeface="Gothic A1"/>
                  <a:ea typeface="Gothic A1"/>
                  <a:cs typeface="Gothic A1"/>
                  <a:sym typeface="Gothic A1"/>
                </a:rPr>
                <a:t>자소서 질문</a:t>
              </a:r>
              <a:endParaRPr b="0" i="0" sz="1200" u="none" cap="none" strike="noStrike">
                <a:solidFill>
                  <a:srgbClr val="000000"/>
                </a:solidFill>
                <a:latin typeface="Gothic A1"/>
                <a:ea typeface="Gothic A1"/>
                <a:cs typeface="Gothic A1"/>
                <a:sym typeface="Gothic A1"/>
              </a:endParaRPr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989691" y="4083918"/>
              <a:ext cx="1494077" cy="3567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ko-KR" sz="1200" u="none" cap="none" strike="noStrike">
                  <a:solidFill>
                    <a:srgbClr val="000000"/>
                  </a:solidFill>
                  <a:latin typeface="Gothic A1"/>
                  <a:ea typeface="Gothic A1"/>
                  <a:cs typeface="Gothic A1"/>
                  <a:sym typeface="Gothic A1"/>
                </a:rPr>
                <a:t>내 정보</a:t>
              </a:r>
              <a:endParaRPr b="0" i="0" sz="1200" u="none" cap="none" strike="noStrike">
                <a:solidFill>
                  <a:srgbClr val="000000"/>
                </a:solidFill>
                <a:latin typeface="Gothic A1"/>
                <a:ea typeface="Gothic A1"/>
                <a:cs typeface="Gothic A1"/>
                <a:sym typeface="Gothic A1"/>
              </a:endParaRPr>
            </a:p>
          </p:txBody>
        </p:sp>
        <p:sp>
          <p:nvSpPr>
            <p:cNvPr id="81" name="Google Shape;81;p12"/>
            <p:cNvSpPr/>
            <p:nvPr/>
          </p:nvSpPr>
          <p:spPr>
            <a:xfrm>
              <a:off x="991427" y="4515966"/>
              <a:ext cx="1492341" cy="3567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ko-KR" sz="1200" u="none" cap="none" strike="noStrike">
                  <a:solidFill>
                    <a:srgbClr val="000000"/>
                  </a:solidFill>
                  <a:latin typeface="Gothic A1"/>
                  <a:ea typeface="Gothic A1"/>
                  <a:cs typeface="Gothic A1"/>
                  <a:sym typeface="Gothic A1"/>
                </a:rPr>
                <a:t>제약사항</a:t>
              </a:r>
              <a:endParaRPr b="0" i="0" sz="1200" u="none" cap="none" strike="noStrike">
                <a:solidFill>
                  <a:srgbClr val="000000"/>
                </a:solidFill>
                <a:latin typeface="Gothic A1"/>
                <a:ea typeface="Gothic A1"/>
                <a:cs typeface="Gothic A1"/>
                <a:sym typeface="Gothic A1"/>
              </a:endParaRPr>
            </a:p>
          </p:txBody>
        </p:sp>
        <p:cxnSp>
          <p:nvCxnSpPr>
            <p:cNvPr id="82" name="Google Shape;82;p12"/>
            <p:cNvCxnSpPr/>
            <p:nvPr/>
          </p:nvCxnSpPr>
          <p:spPr>
            <a:xfrm>
              <a:off x="5148064" y="3941221"/>
              <a:ext cx="94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83" name="Google Shape;83;p12"/>
            <p:cNvSpPr txBox="1"/>
            <p:nvPr/>
          </p:nvSpPr>
          <p:spPr>
            <a:xfrm>
              <a:off x="1115616" y="2884221"/>
              <a:ext cx="122413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1200" u="none" cap="none" strike="noStrike">
                  <a:solidFill>
                    <a:srgbClr val="000000"/>
                  </a:solidFill>
                  <a:latin typeface="Gothic A1"/>
                  <a:ea typeface="Gothic A1"/>
                  <a:cs typeface="Gothic A1"/>
                  <a:sym typeface="Gothic A1"/>
                </a:rPr>
                <a:t>사용자 입력</a:t>
              </a:r>
              <a:endParaRPr b="0" i="0" sz="1200" u="none" cap="none" strike="noStrike">
                <a:solidFill>
                  <a:srgbClr val="000000"/>
                </a:solidFill>
                <a:latin typeface="Gothic A1"/>
                <a:ea typeface="Gothic A1"/>
                <a:cs typeface="Gothic A1"/>
                <a:sym typeface="Gothic A1"/>
              </a:endParaRPr>
            </a:p>
          </p:txBody>
        </p:sp>
        <p:grpSp>
          <p:nvGrpSpPr>
            <p:cNvPr id="84" name="Google Shape;84;p12"/>
            <p:cNvGrpSpPr/>
            <p:nvPr/>
          </p:nvGrpSpPr>
          <p:grpSpPr>
            <a:xfrm>
              <a:off x="3563888" y="3216617"/>
              <a:ext cx="1572900" cy="1583905"/>
              <a:chOff x="3621627" y="3216617"/>
              <a:chExt cx="1572900" cy="1583905"/>
            </a:xfrm>
          </p:grpSpPr>
          <p:sp>
            <p:nvSpPr>
              <p:cNvPr id="85" name="Google Shape;85;p12"/>
              <p:cNvSpPr/>
              <p:nvPr/>
            </p:nvSpPr>
            <p:spPr>
              <a:xfrm>
                <a:off x="3621627" y="3216617"/>
                <a:ext cx="1572900" cy="1583905"/>
              </a:xfrm>
              <a:prstGeom prst="roundRect">
                <a:avLst>
                  <a:gd fmla="val 7344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12"/>
              <p:cNvSpPr txBox="1"/>
              <p:nvPr/>
            </p:nvSpPr>
            <p:spPr>
              <a:xfrm>
                <a:off x="3796009" y="3870069"/>
                <a:ext cx="1224136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1200" u="none" cap="none" strike="noStrike">
                    <a:solidFill>
                      <a:srgbClr val="000000"/>
                    </a:solidFill>
                    <a:latin typeface="Gothic A1"/>
                    <a:ea typeface="Gothic A1"/>
                    <a:cs typeface="Gothic A1"/>
                    <a:sym typeface="Gothic A1"/>
                  </a:rPr>
                  <a:t>프롬프트</a:t>
                </a:r>
                <a:endParaRPr/>
              </a:p>
            </p:txBody>
          </p:sp>
        </p:grpSp>
        <p:cxnSp>
          <p:nvCxnSpPr>
            <p:cNvPr id="87" name="Google Shape;87;p12"/>
            <p:cNvCxnSpPr/>
            <p:nvPr/>
          </p:nvCxnSpPr>
          <p:spPr>
            <a:xfrm>
              <a:off x="2543280" y="3401512"/>
              <a:ext cx="94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dash"/>
              <a:round/>
              <a:headEnd len="sm" w="sm" type="none"/>
              <a:tailEnd len="med" w="med" type="triangle"/>
            </a:ln>
          </p:spPr>
        </p:cxnSp>
        <p:cxnSp>
          <p:nvCxnSpPr>
            <p:cNvPr id="88" name="Google Shape;88;p12"/>
            <p:cNvCxnSpPr/>
            <p:nvPr/>
          </p:nvCxnSpPr>
          <p:spPr>
            <a:xfrm>
              <a:off x="2543280" y="3830220"/>
              <a:ext cx="94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dash"/>
              <a:round/>
              <a:headEnd len="sm" w="sm" type="none"/>
              <a:tailEnd len="med" w="med" type="triangle"/>
            </a:ln>
          </p:spPr>
        </p:cxnSp>
        <p:cxnSp>
          <p:nvCxnSpPr>
            <p:cNvPr id="89" name="Google Shape;89;p12"/>
            <p:cNvCxnSpPr/>
            <p:nvPr/>
          </p:nvCxnSpPr>
          <p:spPr>
            <a:xfrm>
              <a:off x="2543280" y="4265608"/>
              <a:ext cx="94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dash"/>
              <a:round/>
              <a:headEnd len="sm" w="sm" type="none"/>
              <a:tailEnd len="med" w="med" type="triangle"/>
            </a:ln>
          </p:spPr>
        </p:cxnSp>
        <p:cxnSp>
          <p:nvCxnSpPr>
            <p:cNvPr id="90" name="Google Shape;90;p12"/>
            <p:cNvCxnSpPr/>
            <p:nvPr/>
          </p:nvCxnSpPr>
          <p:spPr>
            <a:xfrm>
              <a:off x="2543280" y="4694316"/>
              <a:ext cx="94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dash"/>
              <a:round/>
              <a:headEnd len="sm" w="sm" type="none"/>
              <a:tailEnd len="med" w="med" type="triangle"/>
            </a:ln>
          </p:spPr>
        </p:cxnSp>
        <p:grpSp>
          <p:nvGrpSpPr>
            <p:cNvPr id="91" name="Google Shape;91;p12"/>
            <p:cNvGrpSpPr/>
            <p:nvPr/>
          </p:nvGrpSpPr>
          <p:grpSpPr>
            <a:xfrm>
              <a:off x="6110647" y="3229661"/>
              <a:ext cx="1572900" cy="1583905"/>
              <a:chOff x="3504090" y="3285058"/>
              <a:chExt cx="1572900" cy="1583905"/>
            </a:xfrm>
          </p:grpSpPr>
          <p:sp>
            <p:nvSpPr>
              <p:cNvPr id="92" name="Google Shape;92;p12"/>
              <p:cNvSpPr/>
              <p:nvPr/>
            </p:nvSpPr>
            <p:spPr>
              <a:xfrm>
                <a:off x="3504090" y="3285058"/>
                <a:ext cx="1572900" cy="1583905"/>
              </a:xfrm>
              <a:prstGeom prst="roundRect">
                <a:avLst>
                  <a:gd fmla="val 7344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12"/>
              <p:cNvSpPr txBox="1"/>
              <p:nvPr/>
            </p:nvSpPr>
            <p:spPr>
              <a:xfrm>
                <a:off x="3678472" y="3885617"/>
                <a:ext cx="1224136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1200" u="none" cap="none" strike="noStrike">
                    <a:solidFill>
                      <a:srgbClr val="000000"/>
                    </a:solidFill>
                    <a:latin typeface="Gothic A1"/>
                    <a:ea typeface="Gothic A1"/>
                    <a:cs typeface="Gothic A1"/>
                    <a:sym typeface="Gothic A1"/>
                  </a:rPr>
                  <a:t>자기소개서</a:t>
                </a:r>
                <a:endParaRPr b="0" i="0" sz="1200" u="none" cap="none" strike="noStrike">
                  <a:solidFill>
                    <a:srgbClr val="000000"/>
                  </a:solidFill>
                  <a:latin typeface="Gothic A1"/>
                  <a:ea typeface="Gothic A1"/>
                  <a:cs typeface="Gothic A1"/>
                  <a:sym typeface="Gothic A1"/>
                </a:endParaRPr>
              </a:p>
            </p:txBody>
          </p:sp>
        </p:grpSp>
      </p:grpSp>
      <p:sp>
        <p:nvSpPr>
          <p:cNvPr id="94" name="Google Shape;94;p12"/>
          <p:cNvSpPr/>
          <p:nvPr/>
        </p:nvSpPr>
        <p:spPr>
          <a:xfrm>
            <a:off x="2408273" y="1724957"/>
            <a:ext cx="1492200" cy="356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>
                <a:latin typeface="Gothic A1"/>
                <a:ea typeface="Gothic A1"/>
                <a:cs typeface="Gothic A1"/>
                <a:sym typeface="Gothic A1"/>
              </a:rPr>
              <a:t>html parser</a:t>
            </a:r>
            <a:endParaRPr b="0" i="0" sz="1200" u="none" cap="none" strike="noStrike">
              <a:solidFill>
                <a:srgbClr val="00000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95" name="Google Shape;9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844762"/>
            <a:ext cx="2173174" cy="7152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2"/>
          <p:cNvSpPr/>
          <p:nvPr/>
        </p:nvSpPr>
        <p:spPr>
          <a:xfrm>
            <a:off x="2408273" y="2081657"/>
            <a:ext cx="1492200" cy="356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>
                <a:latin typeface="Gothic A1"/>
                <a:ea typeface="Gothic A1"/>
                <a:cs typeface="Gothic A1"/>
                <a:sym typeface="Gothic A1"/>
              </a:rPr>
              <a:t>Tavily Search</a:t>
            </a:r>
            <a:endParaRPr b="0" i="0" sz="1200" u="none" cap="none" strike="noStrike">
              <a:solidFill>
                <a:srgbClr val="00000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/>
        </p:nvSpPr>
        <p:spPr>
          <a:xfrm>
            <a:off x="1338350" y="557925"/>
            <a:ext cx="84129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ko-KR" sz="1600" u="none" cap="none" strike="noStrike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(링크) </a:t>
            </a:r>
            <a:r>
              <a:rPr b="1" lang="ko-KR" sz="2000">
                <a:solidFill>
                  <a:schemeClr val="dk1"/>
                </a:solidFill>
              </a:rPr>
              <a:t>http://10.147.184.72:8501</a:t>
            </a:r>
            <a:endParaRPr b="0" i="1" sz="1600" u="none" cap="none" strike="noStrike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02" name="Google Shape;102;p13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13"/>
          <p:cNvSpPr txBox="1"/>
          <p:nvPr/>
        </p:nvSpPr>
        <p:spPr>
          <a:xfrm>
            <a:off x="387313" y="591613"/>
            <a:ext cx="8082300" cy="446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DEMO</a:t>
            </a:r>
            <a:endParaRPr b="1" i="0" sz="2000" u="none" cap="none" strike="noStrike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9375" y="902550"/>
            <a:ext cx="4818200" cy="4240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p14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0" name="Google Shape;110;p14"/>
          <p:cNvSpPr txBox="1"/>
          <p:nvPr/>
        </p:nvSpPr>
        <p:spPr>
          <a:xfrm>
            <a:off x="387313" y="591613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DEMO</a:t>
            </a:r>
            <a:endParaRPr b="1" i="0" sz="2000" u="none" cap="none" strike="noStrike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11" name="Google Shape;11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2600" y="76100"/>
            <a:ext cx="5576878" cy="506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15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7" name="Google Shape;117;p15"/>
          <p:cNvSpPr txBox="1"/>
          <p:nvPr/>
        </p:nvSpPr>
        <p:spPr>
          <a:xfrm>
            <a:off x="387313" y="591613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-KR" sz="2000">
                <a:solidFill>
                  <a:schemeClr val="accent1"/>
                </a:solidFill>
                <a:latin typeface="Gothic A1"/>
                <a:ea typeface="Gothic A1"/>
                <a:cs typeface="Gothic A1"/>
                <a:sym typeface="Gothic A1"/>
              </a:rPr>
              <a:t>결론</a:t>
            </a:r>
            <a:endParaRPr b="1" i="0" sz="2000" u="none" cap="none" strike="noStrike">
              <a:solidFill>
                <a:schemeClr val="accen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18" name="Google Shape;118;p15"/>
          <p:cNvSpPr txBox="1"/>
          <p:nvPr/>
        </p:nvSpPr>
        <p:spPr>
          <a:xfrm>
            <a:off x="387325" y="1314550"/>
            <a:ext cx="8412900" cy="21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6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초안 작성은 훌륭하게 가능</a:t>
            </a:r>
            <a:endParaRPr b="1" sz="160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200"/>
              <a:buFont typeface="Gothic A1"/>
              <a:buChar char="●"/>
            </a:pPr>
            <a:r>
              <a:rPr lang="ko-KR" sz="12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회사 정보 + 내 정보 + 자소서 질문에 적절한 연관성을 잘 도출해내는 답안</a:t>
            </a:r>
            <a:endParaRPr sz="12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200"/>
              <a:buFont typeface="Gothic A1"/>
              <a:buChar char="●"/>
            </a:pPr>
            <a:r>
              <a:rPr lang="ko-KR" sz="12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다소 일반적인 답변이 나오는 경우가 있으나 여러번 반복하여 적절한 답변을 골라야함</a:t>
            </a:r>
            <a:endParaRPr sz="12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향후 개선사항</a:t>
            </a:r>
            <a:endParaRPr b="1" sz="160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200"/>
              <a:buFont typeface="Gothic A1"/>
              <a:buChar char="●"/>
            </a:pPr>
            <a:r>
              <a:rPr lang="ko-KR" sz="12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자신의 이력을 자세히 작성하고, 이전 자기소개서를 DB로 만들어 더 많은 Context를 제공하여 품질 향상</a:t>
            </a:r>
            <a:endParaRPr sz="12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200"/>
              <a:buFont typeface="Gothic A1"/>
              <a:buChar char="●"/>
            </a:pPr>
            <a:r>
              <a:rPr lang="ko-KR" sz="12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환각 현상이 나타나는 것을 방지하기 위해 주어진 Context 기반 RAG 활용 가능</a:t>
            </a:r>
            <a:endParaRPr sz="13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/>
          <p:nvPr/>
        </p:nvSpPr>
        <p:spPr>
          <a:xfrm>
            <a:off x="561975" y="588568"/>
            <a:ext cx="40863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95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ko-KR" sz="2500" u="none" cap="none" strike="noStrik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End of Document</a:t>
            </a:r>
            <a:endParaRPr b="1" i="0" sz="2500" u="none" cap="none" strike="noStrike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3695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ko-KR" sz="2500" u="none" cap="none" strike="noStrike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Thank you</a:t>
            </a:r>
            <a:endParaRPr b="1" i="0" sz="2500" u="none" cap="none" strike="noStrike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4271775" y="4572750"/>
            <a:ext cx="4303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lt2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 © 2024 All rights reserved by Upstage X SEOUL NATIONAL UNIVERSITY </a:t>
            </a:r>
            <a:endParaRPr b="0" i="0" sz="800" u="none" cap="none" strike="noStrike">
              <a:solidFill>
                <a:schemeClr val="lt2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pic>
        <p:nvPicPr>
          <p:cNvPr id="125" name="Google Shape;125;p16"/>
          <p:cNvPicPr preferRelativeResize="0"/>
          <p:nvPr/>
        </p:nvPicPr>
        <p:blipFill rotWithShape="1">
          <a:blip r:embed="rId3">
            <a:alphaModFix/>
          </a:blip>
          <a:srcRect b="0" l="0" r="51145" t="0"/>
          <a:stretch/>
        </p:blipFill>
        <p:spPr>
          <a:xfrm>
            <a:off x="638175" y="4572750"/>
            <a:ext cx="928449" cy="21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29000" y="4596300"/>
            <a:ext cx="835581" cy="19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E5E5EA"/>
      </a:dk2>
      <a:lt2>
        <a:srgbClr val="535353"/>
      </a:lt2>
      <a:accent1>
        <a:srgbClr val="27138F"/>
      </a:accent1>
      <a:accent2>
        <a:srgbClr val="8B71FF"/>
      </a:accent2>
      <a:accent3>
        <a:srgbClr val="E6E9FF"/>
      </a:accent3>
      <a:accent4>
        <a:srgbClr val="ECF1FF"/>
      </a:accent4>
      <a:accent5>
        <a:srgbClr val="DAE3FF"/>
      </a:accent5>
      <a:accent6>
        <a:srgbClr val="27138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